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7561263" cy="10693400"/>
  <p:notesSz cx="6888163" cy="10020300"/>
  <p:defaultTextStyle>
    <a:defPPr>
      <a:defRPr lang="ru-RU"/>
    </a:defPPr>
    <a:lvl1pPr marL="0" algn="l" defTabSz="104312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21561" algn="l" defTabSz="104312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43122" algn="l" defTabSz="104312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64684" algn="l" defTabSz="104312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86245" algn="l" defTabSz="104312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607806" algn="l" defTabSz="104312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29367" algn="l" defTabSz="104312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50928" algn="l" defTabSz="104312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72489" algn="l" defTabSz="104312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356" y="1848"/>
      </p:cViewPr>
      <p:guideLst>
        <p:guide orient="horz" pos="3369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4BDB9-E2D5-4BEE-9882-9FD8489B8E5B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16138" y="750888"/>
            <a:ext cx="265588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F6BF4-7010-4756-8863-F5E8707D2B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F6BF4-7010-4756-8863-F5E8707D2BC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6" y="3321886"/>
            <a:ext cx="6427073" cy="22921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481916" y="428234"/>
            <a:ext cx="1701284" cy="91240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064" y="428234"/>
            <a:ext cx="4977831" cy="91240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8" y="6871501"/>
            <a:ext cx="6427073" cy="212382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8" y="4532319"/>
            <a:ext cx="6427073" cy="2339181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4312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646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2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3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4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8064" y="2495126"/>
            <a:ext cx="3339557" cy="7057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43642" y="2495126"/>
            <a:ext cx="3339557" cy="7057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393641"/>
            <a:ext cx="3340872" cy="997554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1561" indent="0">
              <a:buNone/>
              <a:defRPr sz="2300" b="1"/>
            </a:lvl2pPr>
            <a:lvl3pPr marL="1043122" indent="0">
              <a:buNone/>
              <a:defRPr sz="2000" b="1"/>
            </a:lvl3pPr>
            <a:lvl4pPr marL="1564684" indent="0">
              <a:buNone/>
              <a:defRPr sz="1900" b="1"/>
            </a:lvl4pPr>
            <a:lvl5pPr marL="2086245" indent="0">
              <a:buNone/>
              <a:defRPr sz="1900" b="1"/>
            </a:lvl5pPr>
            <a:lvl6pPr marL="2607806" indent="0">
              <a:buNone/>
              <a:defRPr sz="1900" b="1"/>
            </a:lvl6pPr>
            <a:lvl7pPr marL="3129367" indent="0">
              <a:buNone/>
              <a:defRPr sz="1900" b="1"/>
            </a:lvl7pPr>
            <a:lvl8pPr marL="3650928" indent="0">
              <a:buNone/>
              <a:defRPr sz="1900" b="1"/>
            </a:lvl8pPr>
            <a:lvl9pPr marL="417248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063" y="3391195"/>
            <a:ext cx="3340872" cy="616108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18" y="2393641"/>
            <a:ext cx="3342183" cy="997554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1561" indent="0">
              <a:buNone/>
              <a:defRPr sz="2300" b="1"/>
            </a:lvl2pPr>
            <a:lvl3pPr marL="1043122" indent="0">
              <a:buNone/>
              <a:defRPr sz="2000" b="1"/>
            </a:lvl3pPr>
            <a:lvl4pPr marL="1564684" indent="0">
              <a:buNone/>
              <a:defRPr sz="1900" b="1"/>
            </a:lvl4pPr>
            <a:lvl5pPr marL="2086245" indent="0">
              <a:buNone/>
              <a:defRPr sz="1900" b="1"/>
            </a:lvl5pPr>
            <a:lvl6pPr marL="2607806" indent="0">
              <a:buNone/>
              <a:defRPr sz="1900" b="1"/>
            </a:lvl6pPr>
            <a:lvl7pPr marL="3129367" indent="0">
              <a:buNone/>
              <a:defRPr sz="1900" b="1"/>
            </a:lvl7pPr>
            <a:lvl8pPr marL="3650928" indent="0">
              <a:buNone/>
              <a:defRPr sz="1900" b="1"/>
            </a:lvl8pPr>
            <a:lvl9pPr marL="417248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41018" y="3391195"/>
            <a:ext cx="3342183" cy="616108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5" y="425757"/>
            <a:ext cx="2487603" cy="18119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6244" y="425756"/>
            <a:ext cx="4226956" cy="9126521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5" y="2237694"/>
            <a:ext cx="2487603" cy="7314583"/>
          </a:xfrm>
        </p:spPr>
        <p:txBody>
          <a:bodyPr/>
          <a:lstStyle>
            <a:lvl1pPr marL="0" indent="0">
              <a:buNone/>
              <a:defRPr sz="1600"/>
            </a:lvl1pPr>
            <a:lvl2pPr marL="521561" indent="0">
              <a:buNone/>
              <a:defRPr sz="1300"/>
            </a:lvl2pPr>
            <a:lvl3pPr marL="1043122" indent="0">
              <a:buNone/>
              <a:defRPr sz="1200"/>
            </a:lvl3pPr>
            <a:lvl4pPr marL="1564684" indent="0">
              <a:buNone/>
              <a:defRPr sz="1000"/>
            </a:lvl4pPr>
            <a:lvl5pPr marL="2086245" indent="0">
              <a:buNone/>
              <a:defRPr sz="1000"/>
            </a:lvl5pPr>
            <a:lvl6pPr marL="2607806" indent="0">
              <a:buNone/>
              <a:defRPr sz="1000"/>
            </a:lvl6pPr>
            <a:lvl7pPr marL="3129367" indent="0">
              <a:buNone/>
              <a:defRPr sz="1000"/>
            </a:lvl7pPr>
            <a:lvl8pPr marL="3650928" indent="0">
              <a:buNone/>
              <a:defRPr sz="1000"/>
            </a:lvl8pPr>
            <a:lvl9pPr marL="417248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955474"/>
            <a:ext cx="4536758" cy="6416040"/>
          </a:xfrm>
        </p:spPr>
        <p:txBody>
          <a:bodyPr/>
          <a:lstStyle>
            <a:lvl1pPr marL="0" indent="0">
              <a:buNone/>
              <a:defRPr sz="3600"/>
            </a:lvl1pPr>
            <a:lvl2pPr marL="521561" indent="0">
              <a:buNone/>
              <a:defRPr sz="3200"/>
            </a:lvl2pPr>
            <a:lvl3pPr marL="1043122" indent="0">
              <a:buNone/>
              <a:defRPr sz="2800"/>
            </a:lvl3pPr>
            <a:lvl4pPr marL="1564684" indent="0">
              <a:buNone/>
              <a:defRPr sz="2300"/>
            </a:lvl4pPr>
            <a:lvl5pPr marL="2086245" indent="0">
              <a:buNone/>
              <a:defRPr sz="2300"/>
            </a:lvl5pPr>
            <a:lvl6pPr marL="2607806" indent="0">
              <a:buNone/>
              <a:defRPr sz="2300"/>
            </a:lvl6pPr>
            <a:lvl7pPr marL="3129367" indent="0">
              <a:buNone/>
              <a:defRPr sz="2300"/>
            </a:lvl7pPr>
            <a:lvl8pPr marL="3650928" indent="0">
              <a:buNone/>
              <a:defRPr sz="2300"/>
            </a:lvl8pPr>
            <a:lvl9pPr marL="4172489" indent="0">
              <a:buNone/>
              <a:defRPr sz="23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8369073"/>
            <a:ext cx="4536758" cy="1254988"/>
          </a:xfrm>
        </p:spPr>
        <p:txBody>
          <a:bodyPr/>
          <a:lstStyle>
            <a:lvl1pPr marL="0" indent="0">
              <a:buNone/>
              <a:defRPr sz="1600"/>
            </a:lvl1pPr>
            <a:lvl2pPr marL="521561" indent="0">
              <a:buNone/>
              <a:defRPr sz="1300"/>
            </a:lvl2pPr>
            <a:lvl3pPr marL="1043122" indent="0">
              <a:buNone/>
              <a:defRPr sz="1200"/>
            </a:lvl3pPr>
            <a:lvl4pPr marL="1564684" indent="0">
              <a:buNone/>
              <a:defRPr sz="1000"/>
            </a:lvl4pPr>
            <a:lvl5pPr marL="2086245" indent="0">
              <a:buNone/>
              <a:defRPr sz="1000"/>
            </a:lvl5pPr>
            <a:lvl6pPr marL="2607806" indent="0">
              <a:buNone/>
              <a:defRPr sz="1000"/>
            </a:lvl6pPr>
            <a:lvl7pPr marL="3129367" indent="0">
              <a:buNone/>
              <a:defRPr sz="1000"/>
            </a:lvl7pPr>
            <a:lvl8pPr marL="3650928" indent="0">
              <a:buNone/>
              <a:defRPr sz="1000"/>
            </a:lvl8pPr>
            <a:lvl9pPr marL="417248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428231"/>
            <a:ext cx="6805137" cy="1782233"/>
          </a:xfrm>
          <a:prstGeom prst="rect">
            <a:avLst/>
          </a:prstGeom>
        </p:spPr>
        <p:txBody>
          <a:bodyPr vert="horz" lIns="104312" tIns="52157" rIns="104312" bIns="5215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4" y="2495126"/>
            <a:ext cx="6805137" cy="7057151"/>
          </a:xfrm>
          <a:prstGeom prst="rect">
            <a:avLst/>
          </a:prstGeom>
        </p:spPr>
        <p:txBody>
          <a:bodyPr vert="horz" lIns="104312" tIns="52157" rIns="104312" bIns="5215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5" cy="569324"/>
          </a:xfrm>
          <a:prstGeom prst="rect">
            <a:avLst/>
          </a:prstGeom>
        </p:spPr>
        <p:txBody>
          <a:bodyPr vert="horz" lIns="104312" tIns="52157" rIns="104312" bIns="5215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4"/>
          </a:xfrm>
          <a:prstGeom prst="rect">
            <a:avLst/>
          </a:prstGeom>
        </p:spPr>
        <p:txBody>
          <a:bodyPr vert="horz" lIns="104312" tIns="52157" rIns="104312" bIns="5215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7" y="9911200"/>
            <a:ext cx="1764295" cy="569324"/>
          </a:xfrm>
          <a:prstGeom prst="rect">
            <a:avLst/>
          </a:prstGeom>
        </p:spPr>
        <p:txBody>
          <a:bodyPr vert="horz" lIns="104312" tIns="52157" rIns="104312" bIns="5215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122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71" indent="-391171" algn="l" defTabSz="104312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537" indent="-325976" algn="l" defTabSz="1043122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904" indent="-260781" algn="l" defTabSz="104312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465" indent="-260781" algn="l" defTabSz="1043122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7026" indent="-260781" algn="l" defTabSz="1043122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587" indent="-260781" algn="l" defTabSz="104312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90148" indent="-260781" algn="l" defTabSz="104312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710" indent="-260781" algn="l" defTabSz="104312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3271" indent="-260781" algn="l" defTabSz="104312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12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61" algn="l" defTabSz="104312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122" algn="l" defTabSz="104312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684" algn="l" defTabSz="104312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245" algn="l" defTabSz="104312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806" algn="l" defTabSz="104312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367" algn="l" defTabSz="104312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928" algn="l" defTabSz="104312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489" algn="l" defTabSz="104312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uvogor73@mail.ru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vrnin@mvd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nvivv@mvd.ru" TargetMode="External"/><Relationship Id="rId5" Type="http://schemas.openxmlformats.org/officeDocument/2006/relationships/hyperlink" Target="mailto:svivng@yandex.ru" TargetMode="External"/><Relationship Id="rId4" Type="http://schemas.openxmlformats.org/officeDocument/2006/relationships/hyperlink" Target="http://www.spvi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7561263" cy="10693400"/>
          </a:xfrm>
          <a:prstGeom prst="frame">
            <a:avLst>
              <a:gd name="adj1" fmla="val 2333"/>
            </a:avLst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460" tIns="66230" rIns="132460" bIns="66230" rtlCol="0" anchor="ctr"/>
          <a:lstStyle/>
          <a:p>
            <a:pPr algn="ctr">
              <a:lnSpc>
                <a:spcPct val="800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230" y="458048"/>
            <a:ext cx="7200801" cy="1980413"/>
          </a:xfrm>
          <a:prstGeom prst="rect">
            <a:avLst/>
          </a:prstGeom>
          <a:noFill/>
        </p:spPr>
        <p:txBody>
          <a:bodyPr wrap="square" lIns="132460" tIns="66230" rIns="132460" bIns="66230" rtlCol="0">
            <a:spAutoFit/>
          </a:bodyPr>
          <a:lstStyle/>
          <a:p>
            <a:pPr algn="ctr"/>
            <a:r>
              <a:rPr lang="ru-RU" sz="4000" b="1" dirty="0" smtClean="0">
                <a:ln w="1905">
                  <a:solidFill>
                    <a:srgbClr val="680C00"/>
                  </a:solidFill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_AssuanTitulStrDst" pitchFamily="18" charset="-52"/>
                <a:cs typeface="Times New Roman" pitchFamily="18" charset="0"/>
              </a:rPr>
              <a:t>ФЕДЕРАЛЬНАЯ СЛУЖБА ВОЙСК НАЦИОНАЛЬНОЙ ГВАРДИИ</a:t>
            </a:r>
            <a:r>
              <a:rPr lang="ru-RU" sz="4000" b="1" dirty="0" smtClean="0">
                <a:ln w="1905">
                  <a:solidFill>
                    <a:srgbClr val="680C00"/>
                  </a:solidFill>
                </a:ln>
                <a:gradFill flip="none" rotWithShape="1">
                  <a:gsLst>
                    <a:gs pos="0">
                      <a:schemeClr val="bg1"/>
                    </a:gs>
                    <a:gs pos="0">
                      <a:schemeClr val="accent1">
                        <a:lumMod val="20000"/>
                        <a:lumOff val="80000"/>
                      </a:schemeClr>
                    </a:gs>
                    <a:gs pos="30000">
                      <a:srgbClr val="FF0000"/>
                    </a:gs>
                    <a:gs pos="70000">
                      <a:srgbClr val="C00000"/>
                    </a:gs>
                    <a:gs pos="100000">
                      <a:srgbClr val="680C00"/>
                    </a:gs>
                  </a:gsLst>
                  <a:lin ang="5400000" scaled="0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_AssuanTitulStrDst" pitchFamily="18" charset="-52"/>
                <a:cs typeface="Times New Roman" pitchFamily="18" charset="0"/>
              </a:rPr>
              <a:t> </a:t>
            </a:r>
            <a:endParaRPr lang="ru-RU" sz="4000" b="1" dirty="0">
              <a:latin typeface="a_AssuanTitulStrDst" pitchFamily="18" charset="-52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2239" y="8443044"/>
            <a:ext cx="6913492" cy="1989646"/>
          </a:xfrm>
          <a:prstGeom prst="rect">
            <a:avLst/>
          </a:prstGeom>
          <a:noFill/>
        </p:spPr>
        <p:txBody>
          <a:bodyPr wrap="square" lIns="132460" tIns="66230" rIns="132460" bIns="6623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1" i="1" u="sng" dirty="0" smtClean="0">
                <a:solidFill>
                  <a:srgbClr val="580000"/>
                </a:solidFill>
              </a:rPr>
              <a:t>Социальные льготы и гарантии для всех категорий: </a:t>
            </a:r>
          </a:p>
          <a:p>
            <a:pPr>
              <a:lnSpc>
                <a:spcPct val="80000"/>
              </a:lnSpc>
            </a:pPr>
            <a:r>
              <a:rPr lang="ru-RU" sz="1800" b="1" i="1" dirty="0" smtClean="0">
                <a:solidFill>
                  <a:srgbClr val="580000"/>
                </a:solidFill>
              </a:rPr>
              <a:t>- Льготная выслуга лет</a:t>
            </a:r>
          </a:p>
          <a:p>
            <a:pPr>
              <a:lnSpc>
                <a:spcPct val="80000"/>
              </a:lnSpc>
            </a:pPr>
            <a:r>
              <a:rPr lang="ru-RU" sz="1800" b="1" i="1" dirty="0" smtClean="0">
                <a:solidFill>
                  <a:srgbClr val="580000"/>
                </a:solidFill>
              </a:rPr>
              <a:t>- Санаторно-курортное лечение</a:t>
            </a:r>
          </a:p>
          <a:p>
            <a:pPr>
              <a:lnSpc>
                <a:spcPct val="80000"/>
              </a:lnSpc>
            </a:pPr>
            <a:r>
              <a:rPr lang="ru-RU" sz="1800" b="1" i="1" dirty="0" smtClean="0">
                <a:solidFill>
                  <a:srgbClr val="580000"/>
                </a:solidFill>
              </a:rPr>
              <a:t>- Отпуск не менее 40 дней</a:t>
            </a:r>
          </a:p>
          <a:p>
            <a:pPr>
              <a:lnSpc>
                <a:spcPct val="80000"/>
              </a:lnSpc>
            </a:pPr>
            <a:r>
              <a:rPr lang="ru-RU" sz="1800" b="1" i="1" dirty="0" smtClean="0">
                <a:solidFill>
                  <a:srgbClr val="580000"/>
                </a:solidFill>
              </a:rPr>
              <a:t>- Внеочередное зачисление детей в детские сады</a:t>
            </a:r>
          </a:p>
          <a:p>
            <a:pPr>
              <a:lnSpc>
                <a:spcPct val="80000"/>
              </a:lnSpc>
            </a:pPr>
            <a:r>
              <a:rPr lang="ru-RU" sz="1800" b="1" i="1" dirty="0" smtClean="0">
                <a:solidFill>
                  <a:srgbClr val="580000"/>
                </a:solidFill>
              </a:rPr>
              <a:t>- Единовременная выплата для приобретения жилья</a:t>
            </a:r>
            <a:endParaRPr lang="ru-RU" sz="1800" i="1" dirty="0" smtClean="0"/>
          </a:p>
          <a:p>
            <a:pPr>
              <a:lnSpc>
                <a:spcPct val="90000"/>
              </a:lnSpc>
            </a:pPr>
            <a:endParaRPr lang="ru-RU" sz="1800" b="1" i="1" u="sng" dirty="0" smtClean="0">
              <a:solidFill>
                <a:srgbClr val="580000"/>
              </a:solidFill>
            </a:endParaRPr>
          </a:p>
          <a:p>
            <a:pPr>
              <a:lnSpc>
                <a:spcPct val="90000"/>
              </a:lnSpc>
            </a:pPr>
            <a:r>
              <a:rPr lang="ru-RU" b="1" u="sng" dirty="0" smtClean="0">
                <a:solidFill>
                  <a:srgbClr val="FF0000"/>
                </a:solidFill>
              </a:rPr>
              <a:t>Наши телефоны:  41 82 18, 41 22 59, 41 31 79 </a:t>
            </a:r>
            <a:endParaRPr lang="ru-RU" b="1" u="sng" dirty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lum bright="15000"/>
          </a:blip>
          <a:srcRect/>
          <a:stretch>
            <a:fillRect/>
          </a:stretch>
        </p:blipFill>
        <p:spPr bwMode="auto">
          <a:xfrm>
            <a:off x="0" y="3330476"/>
            <a:ext cx="7561263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7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52239" y="2466380"/>
            <a:ext cx="6984776" cy="6677083"/>
          </a:xfrm>
          <a:prstGeom prst="rect">
            <a:avLst/>
          </a:prstGeom>
          <a:noFill/>
        </p:spPr>
        <p:txBody>
          <a:bodyPr wrap="square" lIns="132460" tIns="66230" rIns="132460" bIns="6623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u="sng" spc="-6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Объявляет набор  в военные учебные учреждения: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Санкт – Петербургский военный институт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Росгвардии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1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www.spvi</a:t>
            </a:r>
            <a:r>
              <a:rPr lang="ru-RU" sz="1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4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Почтовый адрес: 198206, г. Санкт-Петербург, ул. Летчика </a:t>
            </a:r>
            <a:r>
              <a:rPr lang="ru-RU" sz="1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Пилютова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д. 1 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Саратовский военный институт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Росгвардии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4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svivng@yandex.ru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Почтовый адрес: 410023, г. Саратов, ул. Московская, д. 158.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endParaRPr lang="ru-RU" sz="1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Пермский военный институт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Росгвардии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Почтовый адрес: 614112, г. Пермь, ул. Гремячий Лог, 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д.1</a:t>
            </a:r>
            <a:endParaRPr lang="ru-RU" sz="1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Новосибирский военный институт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Росгвардии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nvivv@mvd.ru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Почтовый адрес: 630114, г. Новосибирск, ул. </a:t>
            </a:r>
            <a:r>
              <a:rPr lang="ru-RU" sz="1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Ключ-Камышенское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плато, д. 6/2.  </a:t>
            </a:r>
          </a:p>
          <a:p>
            <a:pPr algn="just"/>
            <a:endParaRPr lang="ru-RU" sz="1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b="1" spc="-9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Воронежский институт МВД России</a:t>
            </a:r>
          </a:p>
          <a:p>
            <a:pPr algn="just"/>
            <a:r>
              <a:rPr lang="ru-RU" sz="14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vrnin@mvd.ru</a:t>
            </a:r>
            <a:r>
              <a:rPr lang="ru-RU" sz="1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Почтовый адрес: 394065, г. Воронеж, проспект Патриотов, 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53.  </a:t>
            </a:r>
          </a:p>
          <a:p>
            <a:pPr algn="just"/>
            <a:endParaRPr lang="ru-RU" sz="1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1" spc="-9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Производим набор на службу в </a:t>
            </a:r>
            <a:r>
              <a:rPr lang="ru-RU" sz="2400" b="1" spc="-9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Рогвардию</a:t>
            </a:r>
            <a:r>
              <a:rPr lang="ru-RU" sz="2400" b="1" spc="-9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городу Ульяновску на должности полицейских </a:t>
            </a:r>
          </a:p>
          <a:p>
            <a:pPr algn="just"/>
            <a:r>
              <a:rPr lang="en-US" sz="1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uvogor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73</a:t>
            </a:r>
            <a:r>
              <a:rPr lang="en-US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@</a:t>
            </a:r>
            <a:r>
              <a:rPr lang="en-US" sz="1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mail.ru</a:t>
            </a:r>
            <a:r>
              <a:rPr lang="en-US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Почтовый адрес: 432000, г. Ульяновск, ул. Ленина, 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д. 65/2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sz="1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74</Words>
  <Application>Microsoft Office PowerPoint</Application>
  <PresentationFormat>Произвольный</PresentationFormat>
  <Paragraphs>30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M@rishk@</dc:creator>
  <cp:lastModifiedBy>user</cp:lastModifiedBy>
  <cp:revision>34</cp:revision>
  <dcterms:created xsi:type="dcterms:W3CDTF">2018-06-18T04:34:25Z</dcterms:created>
  <dcterms:modified xsi:type="dcterms:W3CDTF">2021-11-23T06:07:34Z</dcterms:modified>
</cp:coreProperties>
</file>